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cs-CZ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618" y="-7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FA45-7FE4-4B55-819C-25F02193BEED}" type="datetimeFigureOut">
              <a:rPr lang="cs-CZ" smtClean="0"/>
              <a:pPr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8D3E-8E72-408A-AEE6-875ED9AE7C5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803" y="7413246"/>
            <a:ext cx="291967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VS Jevíčko\Interreg_CZ_BY_2016-2019\Logos_in_Farbe_Loga_barevna_BY-CZ_2014-2020\Logos_in_Farbe_Loga_barevna_BY-CZ_2014-2020\Print_Tisk\EU Logo_Hinweis_EFRE_Logo_EU_odkaz_ERDF\EU+Hinweis_CZ_cmyk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17" y="11736000"/>
            <a:ext cx="3120535" cy="900000"/>
          </a:xfrm>
          <a:prstGeom prst="rect">
            <a:avLst/>
          </a:prstGeom>
          <a:noFill/>
        </p:spPr>
      </p:pic>
      <p:pic>
        <p:nvPicPr>
          <p:cNvPr id="1028" name="Picture 4" descr="I:\VS Jevíčko\Interreg_CZ_BY_2016-2019\Logos_in_Farbe_Loga_barevna_BY-CZ_2014-2020\Logos_in_Farbe_Loga_barevna_BY-CZ_2014-2020\Print_Tisk\Programmlogo_Text_Logo_programu_text\ETZ + Text_CZ_cmyk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425" y="11736000"/>
            <a:ext cx="3169410" cy="900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0" y="1144216"/>
            <a:ext cx="960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Rychlé a přesné stanovení obsahu uhlíku, dusíku a rizikových prvků v půdě pomoci techniky NIRS </a:t>
            </a:r>
          </a:p>
          <a:p>
            <a:pPr algn="ctr"/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(Projekt 322)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2000" y="3088432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Vedoucí partner: Výzkumný </a:t>
            </a:r>
            <a:r>
              <a:rPr lang="cs-CZ" b="1" dirty="0"/>
              <a:t>ústav rostlinné výroby, v.v.i.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66" y="2184041"/>
            <a:ext cx="1403035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2852" y="3678077"/>
            <a:ext cx="1260000" cy="79145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252000" y="3647563"/>
            <a:ext cx="71287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Partner: </a:t>
            </a:r>
            <a:r>
              <a:rPr lang="cs-CZ" b="1" dirty="0" err="1" smtClean="0"/>
              <a:t>Bayerisches</a:t>
            </a:r>
            <a:r>
              <a:rPr lang="cs-CZ" b="1" dirty="0" smtClean="0"/>
              <a:t> </a:t>
            </a:r>
            <a:r>
              <a:rPr lang="cs-CZ" b="1" dirty="0" err="1"/>
              <a:t>Landesamt</a:t>
            </a:r>
            <a:r>
              <a:rPr lang="cs-CZ" b="1" dirty="0"/>
              <a:t> </a:t>
            </a:r>
            <a:r>
              <a:rPr lang="cs-CZ" b="1" dirty="0" err="1" smtClean="0"/>
              <a:t>für</a:t>
            </a:r>
            <a:r>
              <a:rPr lang="cs-CZ" b="1" dirty="0" smtClean="0"/>
              <a:t> </a:t>
            </a:r>
            <a:r>
              <a:rPr lang="cs-CZ" b="1" dirty="0" err="1" smtClean="0"/>
              <a:t>Umwelt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252000" y="4587772"/>
            <a:ext cx="9085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Cílem projektu</a:t>
            </a:r>
            <a:r>
              <a:rPr lang="cs-CZ" sz="2000" dirty="0"/>
              <a:t> </a:t>
            </a:r>
            <a:r>
              <a:rPr lang="cs-CZ" sz="2000" b="1" dirty="0"/>
              <a:t>bude</a:t>
            </a:r>
            <a:r>
              <a:rPr lang="cs-CZ" sz="2000" dirty="0"/>
              <a:t> </a:t>
            </a:r>
            <a:r>
              <a:rPr lang="cs-CZ" sz="2000" b="1" dirty="0"/>
              <a:t>vyvinout a ověřit</a:t>
            </a:r>
            <a:r>
              <a:rPr lang="cs-CZ" sz="2000" dirty="0"/>
              <a:t> </a:t>
            </a:r>
            <a:r>
              <a:rPr lang="cs-CZ" sz="2000" b="1" dirty="0"/>
              <a:t>(validovat)</a:t>
            </a:r>
            <a:r>
              <a:rPr lang="cs-CZ" sz="2000" dirty="0"/>
              <a:t> </a:t>
            </a:r>
            <a:r>
              <a:rPr lang="cs-CZ" sz="2000" b="1" dirty="0"/>
              <a:t>kalibrační rovnice pro měření obsahu uhlíku, dusíku a rizikových prvků v půdě pomocí blízké infračervené spektroskopie</a:t>
            </a:r>
            <a:r>
              <a:rPr lang="cs-CZ" sz="2000" dirty="0"/>
              <a:t> </a:t>
            </a:r>
            <a:r>
              <a:rPr lang="cs-CZ" sz="2000" b="1" dirty="0"/>
              <a:t>(NIRS)</a:t>
            </a:r>
            <a:r>
              <a:rPr lang="cs-CZ" sz="2000" dirty="0"/>
              <a:t> </a:t>
            </a:r>
            <a:r>
              <a:rPr lang="cs-CZ" sz="2000" b="1" dirty="0"/>
              <a:t>v České republice a ve východním Bavorsku.</a:t>
            </a:r>
            <a:r>
              <a:rPr lang="cs-CZ" sz="2000" dirty="0"/>
              <a:t>  </a:t>
            </a:r>
          </a:p>
          <a:p>
            <a:pPr algn="just"/>
            <a:r>
              <a:rPr lang="cs-CZ" sz="2000" dirty="0" smtClean="0"/>
              <a:t>Měření </a:t>
            </a:r>
            <a:r>
              <a:rPr lang="cs-CZ" sz="2000" dirty="0"/>
              <a:t>prostřednictvím NIRS bude alternativou k současným standardním laboratorním metodám používaných v monitoringu přírodního prostředí, resp. zemědělské praxi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252000" y="6688832"/>
            <a:ext cx="8653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/>
              <a:t>Výsledky </a:t>
            </a:r>
            <a:r>
              <a:rPr lang="cs-CZ" sz="2000" b="1" u="sng" dirty="0" smtClean="0"/>
              <a:t>projektu:</a:t>
            </a:r>
            <a:r>
              <a:rPr lang="cs-CZ" sz="2000" b="1" dirty="0" smtClean="0"/>
              <a:t> </a:t>
            </a:r>
          </a:p>
          <a:p>
            <a:pPr marL="457200" indent="-457200">
              <a:buAutoNum type="arabicParenBoth"/>
            </a:pPr>
            <a:r>
              <a:rPr lang="cs-CZ" sz="2000" dirty="0" smtClean="0"/>
              <a:t>metodika </a:t>
            </a:r>
            <a:r>
              <a:rPr lang="cs-CZ" sz="2000" dirty="0"/>
              <a:t>stanovení obsahu C, N a rizikových prvků prostřednictvím NIRS</a:t>
            </a:r>
            <a:r>
              <a:rPr lang="cs-CZ" sz="2000" dirty="0" smtClean="0"/>
              <a:t>; </a:t>
            </a:r>
          </a:p>
          <a:p>
            <a:pPr marL="457200" indent="-457200">
              <a:buAutoNum type="arabicParenBoth" startAt="2"/>
            </a:pPr>
            <a:r>
              <a:rPr lang="cs-CZ" sz="2000" dirty="0" smtClean="0"/>
              <a:t>článek </a:t>
            </a:r>
            <a:r>
              <a:rPr lang="cs-CZ" sz="2000" dirty="0"/>
              <a:t>v recenzovaném </a:t>
            </a:r>
            <a:r>
              <a:rPr lang="cs-CZ" sz="2000" dirty="0" smtClean="0"/>
              <a:t>periodiku;</a:t>
            </a:r>
          </a:p>
          <a:p>
            <a:pPr marL="457200" indent="-457200">
              <a:buAutoNum type="arabicParenBoth" startAt="2"/>
            </a:pPr>
            <a:r>
              <a:rPr lang="cs-CZ" sz="2000" dirty="0"/>
              <a:t>r</a:t>
            </a:r>
            <a:r>
              <a:rPr lang="cs-CZ" sz="2000" dirty="0" smtClean="0"/>
              <a:t>ecenzovaná monografie;</a:t>
            </a:r>
          </a:p>
          <a:p>
            <a:pPr marL="457200" indent="-457200">
              <a:buAutoNum type="arabicParenBoth" startAt="2"/>
            </a:pPr>
            <a:r>
              <a:rPr lang="cs-CZ" sz="2000" dirty="0"/>
              <a:t>z</a:t>
            </a:r>
            <a:r>
              <a:rPr lang="cs-CZ" sz="2000" dirty="0" smtClean="0"/>
              <a:t>ávěrečná konference</a:t>
            </a:r>
            <a:r>
              <a:rPr lang="cs-CZ" sz="2000" dirty="0"/>
              <a:t>; </a:t>
            </a:r>
          </a:p>
          <a:p>
            <a:pPr marL="457200" indent="-457200">
              <a:buAutoNum type="arabicParenBoth" startAt="2"/>
            </a:pPr>
            <a:r>
              <a:rPr lang="cs-CZ" sz="2000" dirty="0" smtClean="0"/>
              <a:t>informační </a:t>
            </a:r>
            <a:r>
              <a:rPr lang="cs-CZ" sz="2000" dirty="0"/>
              <a:t>leták. </a:t>
            </a:r>
            <a:endParaRPr lang="cs-CZ" sz="2000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60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0" y="83125"/>
            <a:ext cx="960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/>
              <a:t>Program </a:t>
            </a:r>
            <a:r>
              <a:rPr lang="cs-CZ" sz="2200" b="1" dirty="0" err="1"/>
              <a:t>přeshraniční</a:t>
            </a:r>
            <a:r>
              <a:rPr lang="cs-CZ" sz="2200" b="1" dirty="0"/>
              <a:t> </a:t>
            </a:r>
            <a:r>
              <a:rPr lang="cs-CZ" sz="2200" b="1" dirty="0" smtClean="0"/>
              <a:t>spolupráce Česká </a:t>
            </a:r>
            <a:r>
              <a:rPr lang="cs-CZ" sz="2200" b="1" dirty="0"/>
              <a:t>republika - Svobodný stát Bavorsko</a:t>
            </a:r>
          </a:p>
          <a:p>
            <a:pPr algn="ctr"/>
            <a:r>
              <a:rPr lang="cs-CZ" sz="2400" b="1" dirty="0"/>
              <a:t>Cíl EÚS 2014 </a:t>
            </a:r>
            <a:r>
              <a:rPr lang="cs-CZ" sz="2400" b="1" dirty="0" smtClean="0">
                <a:latin typeface="Times New Roman"/>
                <a:cs typeface="Times New Roman"/>
              </a:rPr>
              <a:t>–</a:t>
            </a:r>
            <a:r>
              <a:rPr lang="cs-CZ" sz="2400" b="1" dirty="0" smtClean="0"/>
              <a:t> </a:t>
            </a:r>
            <a:r>
              <a:rPr lang="cs-CZ" sz="2400" b="1" dirty="0"/>
              <a:t>2020</a:t>
            </a:r>
            <a:endParaRPr lang="cs-CZ" sz="2400" dirty="0"/>
          </a:p>
        </p:txBody>
      </p:sp>
      <p:sp>
        <p:nvSpPr>
          <p:cNvPr id="24" name="Obdélník 23"/>
          <p:cNvSpPr/>
          <p:nvPr/>
        </p:nvSpPr>
        <p:spPr>
          <a:xfrm>
            <a:off x="252000" y="10539578"/>
            <a:ext cx="9085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i="1" dirty="0" smtClean="0"/>
              <a:t>Projekt </a:t>
            </a:r>
            <a:r>
              <a:rPr lang="cs-CZ" sz="1800" i="1" dirty="0"/>
              <a:t>umožní širší a rychlejší osvojení si práce s moderními technickými řešeními, které </a:t>
            </a:r>
            <a:endParaRPr lang="cs-CZ" sz="1800" i="1" dirty="0" smtClean="0"/>
          </a:p>
          <a:p>
            <a:pPr algn="ctr"/>
            <a:r>
              <a:rPr lang="cs-CZ" sz="1800" i="1" dirty="0" smtClean="0"/>
              <a:t>naplňují </a:t>
            </a:r>
            <a:r>
              <a:rPr lang="cs-CZ" sz="1800" i="1" dirty="0"/>
              <a:t>koncept precizního zemědělství (Zemědělství 4.0). Projekt dále přispěje k dalšímu rozvoji současné přeshraniční česko-bavorské spolupráce. 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666870" y="11736000"/>
            <a:ext cx="2736304" cy="90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100" b="1" dirty="0" smtClean="0"/>
              <a:t>Kontakt: </a:t>
            </a:r>
          </a:p>
          <a:p>
            <a:r>
              <a:rPr lang="cs-CZ" sz="1100" b="1" dirty="0" smtClean="0"/>
              <a:t>Výzkumný </a:t>
            </a:r>
            <a:r>
              <a:rPr lang="cs-CZ" sz="1100" b="1" dirty="0"/>
              <a:t>ústav rostlinné výroby, v. v. i.</a:t>
            </a:r>
          </a:p>
          <a:p>
            <a:r>
              <a:rPr lang="cs-CZ" sz="1100" b="1" dirty="0" err="1"/>
              <a:t>Drnovská</a:t>
            </a:r>
            <a:r>
              <a:rPr lang="cs-CZ" sz="1100" b="1" dirty="0"/>
              <a:t> 507/73</a:t>
            </a:r>
          </a:p>
          <a:p>
            <a:r>
              <a:rPr lang="cs-CZ" sz="1100" b="1" dirty="0"/>
              <a:t>161 06 Praha 6 </a:t>
            </a:r>
            <a:r>
              <a:rPr lang="cs-CZ" sz="1100" b="1" dirty="0" smtClean="0"/>
              <a:t>– Ruzyně</a:t>
            </a:r>
          </a:p>
          <a:p>
            <a:r>
              <a:rPr lang="cs-CZ" sz="1100" b="1" dirty="0" smtClean="0"/>
              <a:t>www.</a:t>
            </a:r>
            <a:r>
              <a:rPr lang="cs-CZ" sz="1100" b="1" dirty="0" err="1" smtClean="0"/>
              <a:t>vurv.cz</a:t>
            </a:r>
            <a:endParaRPr lang="cs-CZ" sz="1100" b="1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120080" y="11648876"/>
            <a:ext cx="9361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118800" y="900000"/>
            <a:ext cx="9361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252000" y="8690137"/>
            <a:ext cx="642080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800" b="1" u="sng" dirty="0" smtClean="0"/>
              <a:t>Realizace projektu: </a:t>
            </a:r>
          </a:p>
          <a:p>
            <a:pPr marL="342900" indent="-342900">
              <a:buAutoNum type="arabicParenBoth"/>
            </a:pPr>
            <a:r>
              <a:rPr lang="cs-CZ" sz="1800" dirty="0" smtClean="0"/>
              <a:t>inventarizace a validace dat z předchozích průzkumů a studií; </a:t>
            </a:r>
          </a:p>
          <a:p>
            <a:pPr marL="342900" indent="-342900">
              <a:buAutoNum type="arabicParenBoth"/>
            </a:pPr>
            <a:r>
              <a:rPr lang="cs-CZ" sz="1800" dirty="0" smtClean="0"/>
              <a:t>měření </a:t>
            </a:r>
            <a:r>
              <a:rPr lang="cs-CZ" sz="1800" dirty="0"/>
              <a:t>archivních půdních vzorků pomocí techniky NIRS</a:t>
            </a:r>
            <a:r>
              <a:rPr lang="cs-CZ" sz="1800" dirty="0" smtClean="0"/>
              <a:t>;</a:t>
            </a:r>
          </a:p>
          <a:p>
            <a:pPr marL="342900" indent="-342900">
              <a:buAutoNum type="arabicParenBoth"/>
            </a:pPr>
            <a:r>
              <a:rPr lang="cs-CZ" sz="1800" dirty="0" smtClean="0"/>
              <a:t>odběr půdních vzorků, stanovení RP laboratorními metodami;</a:t>
            </a:r>
          </a:p>
          <a:p>
            <a:pPr marL="342900" indent="-342900">
              <a:buFontTx/>
              <a:buAutoNum type="arabicParenBoth"/>
            </a:pPr>
            <a:r>
              <a:rPr lang="cs-CZ" sz="1800" dirty="0" smtClean="0"/>
              <a:t>vývoj </a:t>
            </a:r>
            <a:r>
              <a:rPr lang="cs-CZ" sz="1800" dirty="0"/>
              <a:t>kalibračních rovnic pro predikci parametrů kvality </a:t>
            </a:r>
            <a:r>
              <a:rPr lang="cs-CZ" sz="1800" dirty="0" smtClean="0"/>
              <a:t>půdy;</a:t>
            </a:r>
          </a:p>
          <a:p>
            <a:pPr marL="342900" indent="-342900">
              <a:buAutoNum type="arabicParenBoth"/>
            </a:pPr>
            <a:r>
              <a:rPr lang="cs-CZ" sz="1800" dirty="0" smtClean="0"/>
              <a:t>vyhodnocení získaných dat  a publikace výsledků projektu.</a:t>
            </a:r>
            <a:endParaRPr lang="cs-CZ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2534" y="8017978"/>
            <a:ext cx="477786" cy="9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0800" y="7408912"/>
            <a:ext cx="25793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239</Words>
  <Application>Microsoft Office PowerPoint</Application>
  <PresentationFormat>A3 (297 x 420 mm)</PresentationFormat>
  <Paragraphs>28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Agrospol Knínice</dc:creator>
  <cp:lastModifiedBy>Kunzova</cp:lastModifiedBy>
  <cp:revision>78</cp:revision>
  <dcterms:created xsi:type="dcterms:W3CDTF">2018-03-04T09:08:12Z</dcterms:created>
  <dcterms:modified xsi:type="dcterms:W3CDTF">2021-05-17T09:52:09Z</dcterms:modified>
</cp:coreProperties>
</file>